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81" r:id="rId3"/>
    <p:sldId id="287" r:id="rId4"/>
    <p:sldId id="263" r:id="rId5"/>
    <p:sldId id="298" r:id="rId6"/>
    <p:sldId id="296" r:id="rId7"/>
    <p:sldId id="29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54418" autoAdjust="0"/>
  </p:normalViewPr>
  <p:slideViewPr>
    <p:cSldViewPr snapToGrid="0">
      <p:cViewPr varScale="1">
        <p:scale>
          <a:sx n="93" d="100"/>
          <a:sy n="93" d="100"/>
        </p:scale>
        <p:origin x="-82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Spread</a:t>
            </a:r>
            <a:r>
              <a:rPr lang="en-US" baseline="0" dirty="0" smtClean="0"/>
              <a:t> out microphones throughout the room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Isolate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Denoise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house sitter had a party while you were gone and someone broke your vase</a:t>
            </a:r>
            <a:r>
              <a:rPr lang="en-US" dirty="0" smtClean="0"/>
              <a:t>!</a:t>
            </a:r>
          </a:p>
          <a:p>
            <a:r>
              <a:rPr lang="en-US" dirty="0" smtClean="0"/>
              <a:t>Luckily, you’ve placed a lot of microphones around in the room.</a:t>
            </a:r>
          </a:p>
          <a:p>
            <a:r>
              <a:rPr lang="en-US" dirty="0" smtClean="0"/>
              <a:t>You were in a hurry, though, and just threw them out there.</a:t>
            </a:r>
          </a:p>
          <a:p>
            <a:r>
              <a:rPr lang="en-US" dirty="0" err="1" smtClean="0"/>
              <a:t>Keypoint</a:t>
            </a:r>
            <a:r>
              <a:rPr lang="en-US" dirty="0" smtClean="0"/>
              <a:t>:</a:t>
            </a:r>
            <a:r>
              <a:rPr lang="en-US" baseline="0" dirty="0" smtClean="0"/>
              <a:t> distribute microphones arbitrarily.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smtClean="0"/>
              <a:t>Things: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- How many people at this party?</a:t>
            </a:r>
          </a:p>
          <a:p>
            <a:r>
              <a:rPr lang="en-US" baseline="0" dirty="0" smtClean="0"/>
              <a:t> - Who broke your vase?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</a:p>
          <a:p>
            <a:endParaRPr lang="en-US" dirty="0" smtClean="0"/>
          </a:p>
          <a:p>
            <a:r>
              <a:rPr lang="en-US" dirty="0" smtClean="0"/>
              <a:t>SINGLE</a:t>
            </a:r>
            <a:r>
              <a:rPr lang="en-US" baseline="0" dirty="0" smtClean="0"/>
              <a:t> SENSOR</a:t>
            </a:r>
          </a:p>
          <a:p>
            <a:r>
              <a:rPr lang="en-US" baseline="0" dirty="0" smtClean="0"/>
              <a:t>HIGH ERROR RATES</a:t>
            </a:r>
          </a:p>
          <a:p>
            <a:r>
              <a:rPr lang="en-US" baseline="0" dirty="0" smtClean="0"/>
              <a:t>PROBLEM UNSOLVED IN 20 YEARS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SENSOR ARRAY</a:t>
            </a:r>
          </a:p>
          <a:p>
            <a:r>
              <a:rPr lang="en-US" baseline="0" dirty="0" smtClean="0"/>
              <a:t>HIGHLY CALIBRATED</a:t>
            </a:r>
          </a:p>
          <a:p>
            <a:r>
              <a:rPr lang="en-US" baseline="0" dirty="0" smtClean="0"/>
              <a:t>KNOWN PLACEMENT</a:t>
            </a:r>
          </a:p>
          <a:p>
            <a:r>
              <a:rPr lang="en-US" baseline="0" dirty="0" smtClean="0"/>
              <a:t>SYNCHRONIZED TIMING</a:t>
            </a:r>
          </a:p>
          <a:p>
            <a:r>
              <a:rPr lang="en-US" baseline="0" dirty="0" smtClean="0"/>
              <a:t>POOR </a:t>
            </a:r>
            <a:r>
              <a:rPr lang="en-US" baseline="0" dirty="0" smtClean="0"/>
              <a:t>COVERAGE</a:t>
            </a:r>
          </a:p>
          <a:p>
            <a:r>
              <a:rPr lang="en-US" baseline="0" dirty="0" smtClean="0"/>
              <a:t>EXPENSIVE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DSP-BASED</a:t>
            </a:r>
          </a:p>
          <a:p>
            <a:r>
              <a:rPr lang="en-US" baseline="0" dirty="0" smtClean="0"/>
              <a:t>NONLINEAR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</a:p>
          <a:p>
            <a:pPr lvl="1"/>
            <a:r>
              <a:rPr lang="en-US" i="1" dirty="0" smtClean="0"/>
              <a:t>(Operational) PAG: Quick sensor placement &amp; reliable data recovery</a:t>
            </a:r>
          </a:p>
          <a:p>
            <a:pPr lvl="1"/>
            <a:r>
              <a:rPr lang="en-US" dirty="0" smtClean="0"/>
              <a:t>(Economic) Cheap COTS alternative that is simple and works</a:t>
            </a:r>
          </a:p>
          <a:p>
            <a:pPr lvl="1"/>
            <a:r>
              <a:rPr lang="en-US" dirty="0" smtClean="0"/>
              <a:t>(Mission) Capability in enhances problems in other speech areas</a:t>
            </a:r>
          </a:p>
          <a:p>
            <a:pPr lvl="1"/>
            <a:r>
              <a:rPr lang="en-US" dirty="0" smtClean="0"/>
              <a:t>(Community) Lab41 and IQT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B6B2D-4A93-45D3-99D4-882853F3E1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8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656"/>
          <a:stretch/>
        </p:blipFill>
        <p:spPr>
          <a:xfrm>
            <a:off x="15876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7" y="3291188"/>
            <a:ext cx="729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Mo’ Signal Mo’ </a:t>
            </a:r>
            <a:r>
              <a:rPr lang="en-US" sz="3600" dirty="0" err="1" smtClean="0">
                <a:solidFill>
                  <a:schemeClr val="bg1"/>
                </a:solidFill>
              </a:rPr>
              <a:t>Betta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rgbClr val="CCFFCC"/>
                </a:solidFill>
                <a:latin typeface="+mj-lt"/>
              </a:rPr>
              <a:t>MULTI-MICROPHONE DENOISING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Karl Ni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561" b="-15561"/>
          <a:stretch/>
        </p:blipFill>
        <p:spPr>
          <a:xfrm>
            <a:off x="0" y="0"/>
            <a:ext cx="12192000" cy="81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7464" b="7464"/>
          <a:stretch/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THIS? WHY NOW?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38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STATE </a:t>
            </a:r>
            <a:r>
              <a:rPr lang="en-US" sz="2000" dirty="0" smtClean="0">
                <a:solidFill>
                  <a:schemeClr val="accent2"/>
                </a:solidFill>
              </a:rPr>
              <a:t>OF </a:t>
            </a:r>
            <a:r>
              <a:rPr lang="en-US" sz="2000" dirty="0" smtClean="0">
                <a:solidFill>
                  <a:schemeClr val="accent2"/>
                </a:solidFill>
              </a:rPr>
              <a:t>THE ART &amp; RELATED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90436" y="1613648"/>
            <a:ext cx="8414662" cy="2017081"/>
            <a:chOff x="892175" y="1374073"/>
            <a:chExt cx="10282293" cy="2987594"/>
          </a:xfrm>
        </p:grpSpPr>
        <p:sp>
          <p:nvSpPr>
            <p:cNvPr id="7" name="Rectangle 6"/>
            <p:cNvSpPr/>
            <p:nvPr/>
          </p:nvSpPr>
          <p:spPr>
            <a:xfrm>
              <a:off x="928162" y="1377244"/>
              <a:ext cx="3334607" cy="2343154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348495" y="1377244"/>
              <a:ext cx="3334607" cy="2343154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768828" y="1377244"/>
              <a:ext cx="3334607" cy="2343154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36625" y="3720398"/>
              <a:ext cx="3317875" cy="641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/>
                  </a:solidFill>
                </a:rPr>
                <a:t>SINGLE SENSOR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22003" y="3720398"/>
              <a:ext cx="2814637" cy="641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/>
                  </a:solidFill>
                </a:rPr>
                <a:t>SENSOR ARRAY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530664" y="3720398"/>
              <a:ext cx="2121694" cy="641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/>
                  </a:solidFill>
                </a:rPr>
                <a:t>DSP-BASED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257425" y="4313329"/>
              <a:ext cx="58578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799456" y="4313329"/>
              <a:ext cx="58578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9296447" y="4315705"/>
              <a:ext cx="58578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/>
            <a:srcRect b="24187"/>
            <a:stretch/>
          </p:blipFill>
          <p:spPr>
            <a:xfrm rot="16200000">
              <a:off x="4836394" y="887433"/>
              <a:ext cx="2360469" cy="33337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/>
            <a:srcRect b="53301"/>
            <a:stretch/>
          </p:blipFill>
          <p:spPr>
            <a:xfrm>
              <a:off x="892175" y="1389948"/>
              <a:ext cx="3378200" cy="23812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62875" y="1374073"/>
              <a:ext cx="3411593" cy="234950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8596" y="4029730"/>
            <a:ext cx="3805452" cy="2219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3317" y="6334780"/>
            <a:ext cx="1939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WHY NOW?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/>
          <a:srcRect l="25742" t="37960" r="15632"/>
          <a:stretch/>
        </p:blipFill>
        <p:spPr>
          <a:xfrm>
            <a:off x="5424546" y="4854320"/>
            <a:ext cx="2593199" cy="15443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677268" y="1117174"/>
            <a:ext cx="328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WHAT’S OUT THERE?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481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74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SHOULD YOU CARE?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IMPACT, RELEVANT, AND COLLABORATION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43367" y="1426302"/>
            <a:ext cx="6300633" cy="2948142"/>
            <a:chOff x="520470" y="2061303"/>
            <a:chExt cx="7598855" cy="3893574"/>
          </a:xfrm>
        </p:grpSpPr>
        <p:sp>
          <p:nvSpPr>
            <p:cNvPr id="9" name="Trapezoid 8"/>
            <p:cNvSpPr/>
            <p:nvPr/>
          </p:nvSpPr>
          <p:spPr>
            <a:xfrm>
              <a:off x="520470" y="2061303"/>
              <a:ext cx="7598855" cy="3893574"/>
            </a:xfrm>
            <a:prstGeom prst="trapezoi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5477" y="5080385"/>
              <a:ext cx="18399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MISSION</a:t>
              </a:r>
              <a:endParaRPr lang="en-US" sz="3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4050" y="3733655"/>
              <a:ext cx="2322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ECONOMIC</a:t>
              </a:r>
              <a:endParaRPr lang="en-US" sz="3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6330" y="2303640"/>
              <a:ext cx="287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OPERATIONAL</a:t>
              </a:r>
              <a:endParaRPr lang="en-US" sz="3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49283" y="4572000"/>
            <a:ext cx="3386667" cy="2173111"/>
            <a:chOff x="8382000" y="2427111"/>
            <a:chExt cx="3386667" cy="2173111"/>
          </a:xfrm>
        </p:grpSpPr>
        <p:sp>
          <p:nvSpPr>
            <p:cNvPr id="11" name="Rounded Rectangle 10"/>
            <p:cNvSpPr/>
            <p:nvPr/>
          </p:nvSpPr>
          <p:spPr>
            <a:xfrm>
              <a:off x="8382000" y="2427111"/>
              <a:ext cx="3386667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5018" y="3577669"/>
              <a:ext cx="1905000" cy="990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833" y="3590898"/>
              <a:ext cx="1333500" cy="939800"/>
            </a:xfrm>
            <a:prstGeom prst="rect">
              <a:avLst/>
            </a:prstGeom>
          </p:spPr>
        </p:pic>
        <p:pic>
          <p:nvPicPr>
            <p:cNvPr id="20" name="Picture 2" descr="Lab41 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3424" y="2608669"/>
              <a:ext cx="3043047" cy="77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303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21708" y="2046455"/>
            <a:ext cx="10515600" cy="2440874"/>
          </a:xfrm>
        </p:spPr>
        <p:txBody>
          <a:bodyPr>
            <a:noAutofit/>
          </a:bodyPr>
          <a:lstStyle/>
          <a:p>
            <a:r>
              <a:rPr lang="en-US" dirty="0" smtClean="0"/>
              <a:t>10 Amazon microphones $</a:t>
            </a:r>
            <a:r>
              <a:rPr lang="en-US" dirty="0" smtClean="0"/>
              <a:t>43.29. </a:t>
            </a:r>
            <a:r>
              <a:rPr lang="en-US" dirty="0" smtClean="0"/>
              <a:t>(Cheaper ones: $16.32)</a:t>
            </a:r>
            <a:endParaRPr lang="en-US" dirty="0" smtClean="0"/>
          </a:p>
          <a:p>
            <a:r>
              <a:rPr lang="en-US" dirty="0" smtClean="0"/>
              <a:t>Two FTE at 6 months</a:t>
            </a:r>
          </a:p>
          <a:p>
            <a:r>
              <a:rPr lang="en-US" dirty="0" smtClean="0"/>
              <a:t>Travel costs</a:t>
            </a:r>
          </a:p>
          <a:p>
            <a:pPr lvl="1"/>
            <a:r>
              <a:rPr lang="en-US" dirty="0" smtClean="0"/>
              <a:t>4 offsite campaign</a:t>
            </a:r>
          </a:p>
          <a:p>
            <a:r>
              <a:rPr lang="en-US" dirty="0" smtClean="0"/>
              <a:t>Legal Advisement on Recording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DO WE NEED?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SPECIFICS AND REQUIREMENTS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647" y="2746997"/>
            <a:ext cx="3949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43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0" y="5245395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kni@iqt.org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PHONE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650-690-5347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www.lab41.org/gab41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7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1650</TotalTime>
  <Words>274</Words>
  <Application>Microsoft Macintosh PowerPoint</Application>
  <PresentationFormat>Custom</PresentationFormat>
  <Paragraphs>73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259</cp:revision>
  <dcterms:created xsi:type="dcterms:W3CDTF">2016-06-17T21:01:28Z</dcterms:created>
  <dcterms:modified xsi:type="dcterms:W3CDTF">2016-10-19T01:06:08Z</dcterms:modified>
</cp:coreProperties>
</file>